
<file path=[Content_Types].xml><?xml version="1.0" encoding="utf-8"?>
<Types xmlns="http://schemas.openxmlformats.org/package/2006/content-types">
  <Default Extension="jpeg" ContentType="image/jpeg"/>
  <Default Extension="jpg" ContentType="image/jpeg"/>
  <Default Extension="opdownloa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3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71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2AEF29-F54F-4788-A475-A11378CADE0D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3F2021-D4E0-4A60-AC4C-64EA70CEEC9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253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these features may be.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2021-D4E0-4A60-AC4C-64EA70CEEC9A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834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60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739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64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92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90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222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086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78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64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663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/>
              <a:t>Haga clic para modificar el estilo de texto del patrón</a:t>
            </a:r>
          </a:p>
          <a:p>
            <a:pPr lvl="1"/>
            <a:r>
              <a:rPr lang="es-ES" altLang="ar-IQ"/>
              <a:t>Segundo nivel</a:t>
            </a:r>
          </a:p>
          <a:p>
            <a:pPr lvl="2"/>
            <a:r>
              <a:rPr lang="es-ES" altLang="ar-IQ"/>
              <a:t>Tercer nivel</a:t>
            </a:r>
          </a:p>
          <a:p>
            <a:pPr lvl="3"/>
            <a:r>
              <a:rPr lang="es-ES" altLang="ar-IQ"/>
              <a:t>Cuarto nivel</a:t>
            </a:r>
          </a:p>
          <a:p>
            <a:pPr lvl="4"/>
            <a:r>
              <a:rPr lang="es-ES" altLang="ar-IQ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3B5ED2D-FDF9-4861-A93D-E2FA9AD6424A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1AD1B9-2077-4DCE-A371-CD16D0CD96F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opdownload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pPr rtl="0"/>
            <a:r>
              <a:rPr lang="en-US" sz="6600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Septic arthritis </a:t>
            </a:r>
            <a:endParaRPr lang="ar-IQ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Mustafa Al-Badran 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CABM FIBMS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6216"/>
            <a:ext cx="26369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3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"/>
          <a:stretch/>
        </p:blipFill>
        <p:spPr>
          <a:xfrm>
            <a:off x="107504" y="1920450"/>
            <a:ext cx="4730037" cy="309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"/>
          <a:stretch/>
        </p:blipFill>
        <p:spPr>
          <a:xfrm>
            <a:off x="4355976" y="1916831"/>
            <a:ext cx="4716016" cy="3066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552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Arial Rounded MT Bold" panose="020F0704030504030204" pitchFamily="34" charset="0"/>
              </a:rPr>
              <a:t>Investigations </a:t>
            </a:r>
            <a:endParaRPr lang="ar-IQ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84784"/>
            <a:ext cx="8712967" cy="410445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Joint aspiration (Pivotal)</a:t>
            </a:r>
          </a:p>
          <a:p>
            <a:pPr lvl="1"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Synovial fluid should be sent for Gram stain and culture</a:t>
            </a:r>
          </a:p>
          <a:p>
            <a:pPr lvl="2" algn="l" rtl="0"/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Gram stain is positive in only 50%</a:t>
            </a:r>
          </a:p>
          <a:p>
            <a:pPr lvl="2" algn="l" rtl="0"/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Cultures are positive in around 90% </a:t>
            </a:r>
          </a:p>
          <a:p>
            <a:pPr lvl="2" algn="l" rtl="0"/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Synovial fluid culture is positive in only 30% of gonococcal infections but genital tract culture positive in 70–90% of cases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Blood cultures </a:t>
            </a:r>
            <a:b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ar-IQ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0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br>
              <a:rPr lang="en-US" dirty="0"/>
            </a:b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6957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66155"/>
            <a:ext cx="3456384" cy="2591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4" y="-65112"/>
            <a:ext cx="3791705" cy="2578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323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1583156"/>
            <a:ext cx="8064897" cy="345069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Leucocytosis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Raised ESR and CRP</a:t>
            </a:r>
          </a:p>
          <a:p>
            <a:pPr algn="l" rtl="0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 rtl="0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Serial measurements of CRP and ESR are useful in following the response to treatment</a:t>
            </a:r>
            <a:b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ar-IQ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024812" y="1772816"/>
            <a:ext cx="360040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5580112" y="1412776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Arial Rounded MT Bold" panose="020F0704030504030204" pitchFamily="34" charset="0"/>
              </a:rPr>
              <a:t>Absent in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0"/>
              </a:rPr>
              <a:t>Elderly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0"/>
              </a:rPr>
              <a:t>Immunocompromised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0"/>
              </a:rPr>
              <a:t>Early in the disease course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7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Emergency Management of </a:t>
            </a:r>
            <a:r>
              <a:rPr lang="ar-IQ" sz="36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Suspected Septic Arthritis</a:t>
            </a:r>
            <a:endParaRPr lang="ar-IQ" sz="36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Admit patient to hospital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Perform urgent investigations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Aspirate joint: Send synovial fluid for Gram stain and culture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Send blood for culture, routine biochemistry and haematology, including  ESR and CRP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Consider sending other samples (sputum, urine, wound swab) for culture, depending on patient history</a:t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1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669979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800" dirty="0">
                <a:latin typeface="Arial Rounded MT Bold" panose="020F0704030504030204" pitchFamily="34" charset="0"/>
              </a:rPr>
              <a:t>Commence intravenous antibiotic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Flucloxacillin (2 g 4 times daily)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if penicillin-allergic: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Clindamycin (450–600 mg 4 times daily in younger patients)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Intravenous vancomycin (1 g twice daily if age &gt; 65 years)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If high risk of Gram-negative sepsis (recurrent urinary tract infection):</a:t>
            </a:r>
          </a:p>
          <a:p>
            <a:pPr lvl="1" algn="l" rtl="0"/>
            <a:r>
              <a:rPr lang="en-US" sz="2400" dirty="0">
                <a:latin typeface="Arial Rounded MT Bold" panose="020F0704030504030204" pitchFamily="34" charset="0"/>
              </a:rPr>
              <a:t>Intravenous gentamicin (5 mg/kg once daily) or vancomycin (750–1000 mg twice daily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6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48680"/>
            <a:ext cx="7941568" cy="4525963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 startAt="4"/>
            </a:pPr>
            <a:r>
              <a:rPr lang="en-US" sz="2800" dirty="0">
                <a:latin typeface="Arial Rounded MT Bold" panose="020F0704030504030204" pitchFamily="34" charset="0"/>
              </a:rPr>
              <a:t>Relieve pain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Oral and/or intravenous analgesics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Consider local ice-packs</a:t>
            </a:r>
          </a:p>
          <a:p>
            <a:pPr marL="457200" indent="-457200" algn="l" rtl="0">
              <a:buFont typeface="+mj-lt"/>
              <a:buAutoNum type="arabicPeriod" startAt="5"/>
            </a:pPr>
            <a:r>
              <a:rPr lang="en-US" sz="2800" dirty="0">
                <a:latin typeface="Arial Rounded MT Bold" panose="020F0704030504030204" pitchFamily="34" charset="0"/>
              </a:rPr>
              <a:t>Aspirate joint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Perform serial needle aspiration to dryness (1–3 times daily or as required)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Consider arthroscopic drainage if needle aspiration difficult</a:t>
            </a:r>
          </a:p>
          <a:p>
            <a:pPr marL="457200" indent="-457200" algn="l" rtl="0">
              <a:buFont typeface="+mj-lt"/>
              <a:buAutoNum type="arabicPeriod" startAt="6"/>
            </a:pPr>
            <a:r>
              <a:rPr lang="en-US" sz="2800" dirty="0">
                <a:latin typeface="Arial Rounded MT Bold" panose="020F0704030504030204" pitchFamily="34" charset="0"/>
              </a:rPr>
              <a:t>Arrange physiotherapy</a:t>
            </a:r>
          </a:p>
          <a:p>
            <a:pPr algn="l" rtl="0"/>
            <a:r>
              <a:rPr lang="en-US" sz="2400" dirty="0">
                <a:latin typeface="Arial Rounded MT Bold" panose="020F0704030504030204" pitchFamily="34" charset="0"/>
              </a:rPr>
              <a:t>Early regular passive movement, progressing to active movements once pain controlled and effusion not re-accumulating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3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229600" cy="1143000"/>
          </a:xfrm>
        </p:spPr>
        <p:txBody>
          <a:bodyPr/>
          <a:lstStyle/>
          <a:p>
            <a:r>
              <a:rPr lang="en-US" sz="5400" dirty="0">
                <a:latin typeface="Buxton Sketch" panose="03080500000500000004" pitchFamily="66" charset="0"/>
              </a:rPr>
              <a:t>You are the best student ever </a:t>
            </a:r>
            <a:endParaRPr lang="ar-IQ" sz="54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555272" cy="5481530"/>
          </a:xfrm>
        </p:spPr>
      </p:pic>
    </p:spTree>
    <p:extLst>
      <p:ext uri="{BB962C8B-B14F-4D97-AF65-F5344CB8AC3E}">
        <p14:creationId xmlns:p14="http://schemas.microsoft.com/office/powerpoint/2010/main" val="292753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0472"/>
            <a:ext cx="8208912" cy="345069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most rapid and destructive joint disease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incidence 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2–10 per 100 000 in the general population 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30–70 per 100 000 in population with pre-existing joint disease or joint replacement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Mortality of about 10%</a:t>
            </a:r>
            <a:b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ar-IQ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5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Pathogenesis</a:t>
            </a:r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endParaRPr lang="ar-IQ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00506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Septic arthritis usually occurs as a result of</a:t>
            </a:r>
          </a:p>
          <a:p>
            <a:pPr algn="l" rtl="0"/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Hematogenous spread from infections of the skin or any other focus of infection </a:t>
            </a:r>
          </a:p>
          <a:p>
            <a:pPr marL="914400" lvl="1" indent="-514350" algn="l" rtl="0"/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Infection from direct puncture wounds or secondary to joint aspiration is uncommon</a:t>
            </a:r>
          </a:p>
        </p:txBody>
      </p:sp>
    </p:spTree>
    <p:extLst>
      <p:ext uri="{BB962C8B-B14F-4D97-AF65-F5344CB8AC3E}">
        <p14:creationId xmlns:p14="http://schemas.microsoft.com/office/powerpoint/2010/main" val="330675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 rtl="0">
              <a:spcBef>
                <a:spcPct val="20000"/>
              </a:spcBef>
            </a:pPr>
            <a:r>
              <a:rPr lang="en-U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Risk factors</a:t>
            </a:r>
            <a:endParaRPr lang="ar-IQ" sz="6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3384376"/>
          </a:xfrm>
        </p:spPr>
        <p:txBody>
          <a:bodyPr>
            <a:noAutofit/>
          </a:bodyPr>
          <a:lstStyle/>
          <a:p>
            <a:pPr marL="914400" lvl="1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Increasing age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Pre-existing joint disease (Principally RA)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Diabetes mellitus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Immunosuppression (by drugs or disease) 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Intravenous drug misuse</a:t>
            </a: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58248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34488"/>
            <a:ext cx="7920880" cy="3450696"/>
          </a:xfrm>
        </p:spPr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In RA, the skin is a frequent portal of entry because of 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Maceration of skin between the toes due to joint deformity </a:t>
            </a:r>
          </a:p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Difficulties with foot hygiene caused by hand deformity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  <a:p>
            <a:pPr algn="l" rtl="0"/>
            <a:endParaRPr lang="ar-IQ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229600" cy="1143000"/>
          </a:xfrm>
        </p:spPr>
        <p:txBody>
          <a:bodyPr/>
          <a:lstStyle/>
          <a:p>
            <a:pPr rtl="0"/>
            <a:r>
              <a:rPr lang="en-US" sz="2400" dirty="0">
                <a:latin typeface="Arial Rounded MT Bold" panose="020F0704030504030204" pitchFamily="34" charset="0"/>
              </a:rPr>
              <a:t> Cellulitis near the knee (from a puncture wound) is at risk of spreading into the join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849246" cy="4525963"/>
          </a:xfrm>
        </p:spPr>
      </p:pic>
    </p:spTree>
    <p:extLst>
      <p:ext uri="{BB962C8B-B14F-4D97-AF65-F5344CB8AC3E}">
        <p14:creationId xmlns:p14="http://schemas.microsoft.com/office/powerpoint/2010/main" val="20229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Clinical features</a:t>
            </a:r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endParaRPr lang="ar-IQ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340768"/>
            <a:ext cx="8280919" cy="4176464"/>
          </a:xfrm>
        </p:spPr>
        <p:txBody>
          <a:bodyPr>
            <a:noAutofit/>
          </a:bodyPr>
          <a:lstStyle/>
          <a:p>
            <a:pPr algn="l" rtl="0"/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The usual presentation is with acute or subacute monoarthritis and fever</a:t>
            </a:r>
          </a:p>
          <a:p>
            <a:pPr algn="l" rtl="0"/>
            <a:r>
              <a:rPr lang="en-US" sz="28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The joint is </a:t>
            </a:r>
          </a:p>
          <a:p>
            <a:pPr lvl="1" algn="l" rtl="0"/>
            <a:r>
              <a:rPr lang="en-US" sz="24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Swollen</a:t>
            </a:r>
          </a:p>
          <a:p>
            <a:pPr lvl="1" algn="l" rtl="0"/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H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ot</a:t>
            </a:r>
          </a:p>
          <a:p>
            <a:pPr lvl="1" algn="l" rtl="0"/>
            <a:r>
              <a:rPr lang="en-US" sz="24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Red</a:t>
            </a:r>
          </a:p>
          <a:p>
            <a:pPr lvl="1" algn="l" rtl="0"/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Arial Rounded MT Bold" panose="020F0704030504030204" pitchFamily="34" charset="0"/>
              </a:rPr>
              <a:t>ain at rest and on movement</a:t>
            </a:r>
          </a:p>
          <a:p>
            <a:pPr marL="0" indent="0" algn="l" rtl="0">
              <a:buNone/>
            </a:pP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1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Types Of Organisms </a:t>
            </a:r>
            <a:endParaRPr lang="ar-IQ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8315592" cy="345069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Staphylococcus aureus (Most common in adults)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Gram-negative bacilli or group B, C and G streptococci (elderly and intravenous drug users)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streptococci, Pneumococci, meningococci and Haemophilus influenzae (Less common)</a:t>
            </a:r>
            <a:b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ar-IQ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1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Gonococcal Septic arthritis</a:t>
            </a:r>
            <a:endParaRPr lang="ar-IQ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424936" cy="4065901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More frequent in young, sexually active adults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Disseminated gonococcal infection occurs in up to 3% of patients with untreated gonorrhoeae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Presentation with 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Low-grade fever 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Migratory arthralgia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Tenosynovitis</a:t>
            </a:r>
          </a:p>
          <a:p>
            <a:pPr lvl="1" algn="l" rtl="0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Painful pustular skin lesions  </a:t>
            </a:r>
          </a:p>
          <a:p>
            <a:endParaRPr lang="ar-IQ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462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Theme37</Template>
  <TotalTime>109</TotalTime>
  <Words>519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Theme37</vt:lpstr>
      <vt:lpstr>Septic arthritis </vt:lpstr>
      <vt:lpstr>PowerPoint Presentation</vt:lpstr>
      <vt:lpstr>Pathogenesis </vt:lpstr>
      <vt:lpstr>Risk factors</vt:lpstr>
      <vt:lpstr>PowerPoint Presentation</vt:lpstr>
      <vt:lpstr> Cellulitis near the knee (from a puncture wound) is at risk of spreading into the join</vt:lpstr>
      <vt:lpstr>Clinical features </vt:lpstr>
      <vt:lpstr>Types Of Organisms </vt:lpstr>
      <vt:lpstr>Gonococcal Septic arthritis</vt:lpstr>
      <vt:lpstr>PowerPoint Presentation</vt:lpstr>
      <vt:lpstr>Investigations </vt:lpstr>
      <vt:lpstr>PowerPoint Presentation</vt:lpstr>
      <vt:lpstr>PowerPoint Presentation</vt:lpstr>
      <vt:lpstr>Emergency Management of  Suspected Septic Arthritis</vt:lpstr>
      <vt:lpstr>PowerPoint Presentation</vt:lpstr>
      <vt:lpstr>PowerPoint Presentation</vt:lpstr>
      <vt:lpstr>You are the best student ever 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Septic arthritis</dc:title>
  <dc:creator>MS-2017</dc:creator>
  <cp:lastModifiedBy>Mustafaomranah1978@outlook.com</cp:lastModifiedBy>
  <cp:revision>15</cp:revision>
  <dcterms:created xsi:type="dcterms:W3CDTF">2022-03-12T08:01:04Z</dcterms:created>
  <dcterms:modified xsi:type="dcterms:W3CDTF">2023-03-01T14:02:03Z</dcterms:modified>
</cp:coreProperties>
</file>